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9" r:id="rId8"/>
    <p:sldId id="273" r:id="rId9"/>
    <p:sldId id="260" r:id="rId10"/>
    <p:sldId id="274" r:id="rId11"/>
    <p:sldId id="261" r:id="rId12"/>
    <p:sldId id="264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257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21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46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399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71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13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1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35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8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69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5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2AE9-4B2D-4797-A488-D66AEA816526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03F0-D196-441A-B7F8-486D9DE5F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94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MIĘDZYNARODOWY DZIEŃ WALKI</a:t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 Z DEPRESJĄ - 23 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LUTEGO</a:t>
            </a: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6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LECZENIE DEPRESJI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Dieta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i aktywność fizyczna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a) regularne ćwiczenia fizyczne, odpowiednie odżywianie się, mogą być skutecznym sposobem poprawy nastoju i mogą być wartościowym elementem skojarzonego leczenia depresji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16403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59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DEPRESJA - ZAPAMIĘTAJ!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Depresja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jest chorobą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którą można i należy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leczyć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Depresję często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można 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wyleczyć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Ze względu na poważne konsekwencje objawów depresji,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nie można jej 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lekceważyć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Leczenie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depresji powinno się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rozpocząć jak najszybciej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pozwala to osiągnąć lepszy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rezultat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Decyzję o podjęciu leczenia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i rodzaju terapii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podejmuj razem z 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lekarzem</a:t>
            </a:r>
            <a:endParaRPr lang="pl-PL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Leczenie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z reguły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nie jest bardzo 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uciążliwe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Leczenie jest długotrwałe, dlatego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bardzo ważna jest współpraca z lekarzem i przestrzeganie 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zaleceń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764704"/>
            <a:ext cx="1695298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99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POMOC - KONTAKT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Antydepresyjny telefon zaufania dla młodych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22 484 88 04 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(od poniedziałku do soboty w godz. 11.00-21.00)</a:t>
            </a: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Antydepresyjny telefon zaufania dla dorosłych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22 484 88 01 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(od poniedziałku do piątku w godz. 15.00-20.00)</a:t>
            </a: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Telefon zaufania dla dzieci i młodzieży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116111 </a:t>
            </a:r>
            <a:b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(całodobowy)</a:t>
            </a:r>
          </a:p>
          <a:p>
            <a:pPr marL="0" indent="0">
              <a:buNone/>
            </a:pP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Porady psychologów, psychiatrów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porady@stopdepresji.pl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2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CZYM JEST DEPRESJA?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Według danych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Światowej Organizacji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Zdrowia (WHO),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depresja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jest:</a:t>
            </a:r>
          </a:p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czwartą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najpoważniejszą chorobą na świecie i jedną z głównych przyczyn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samobójstw</a:t>
            </a:r>
          </a:p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wiodącą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przyczyną niesprawności i niezdolności do pracy na świecie oraz najczęściej spotykanym zaburzeniem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psychicznym</a:t>
            </a:r>
          </a:p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chorobą, która dotyka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dwa razy częściej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kobiet</a:t>
            </a:r>
          </a:p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chorobą, którą można i należy leczyć, jej objawy mogą mieć charakter zarówno nawracający, jak i przewlekły </a:t>
            </a:r>
          </a:p>
          <a:p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dziesiąty pacjent zgłaszający się do lekarza pierwszego kontaktu z powodu innych dolegliwości ma pełnoobjawową depresję, a drugie tyle osób cierpi z powodu pojedynczych objawów depresyjnych. Niestety ponad połowa tych przypadków pozostaje nierozpoznana, a spośród osób z rozpoznaną depresją jedynie połowa otrzymuje adekwatne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leczenie</a:t>
            </a:r>
          </a:p>
        </p:txBody>
      </p:sp>
      <p:pic>
        <p:nvPicPr>
          <p:cNvPr id="3075" name="Picture 3" descr="C:\Users\K_Haza\AppData\Local\Microsoft\Windows\INetCache\IE\B2YQXXYU\Cerebro-deprimid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8002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19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OBJAWY DEPRESJI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Autofit/>
          </a:bodyPr>
          <a:lstStyle/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Stopniowa utrata radości życia i odczuwania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przyjemności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obniżenie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nastroju i przeżywania, połączone ze zobojętnieniem („jest mi wszystko jedno, co się dzieje i co się stanie”), poczucie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pustki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czasami zmienny,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drażliwy nastrój, trudność w kontrolowaniu nastroju oraz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smutek</a:t>
            </a: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Ograniczenie aktywności życiowej, stopniowa utrata dotychczasowych zainteresowań, trudności w podejmowaniu różnych czynności i 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działań</a:t>
            </a:r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niemożność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wstania z łóżka, wykonania najprostszych czynności higienicznych, jak ubranie się, umycie,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uczesanie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stopniowa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utrata energii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życiowej, apatia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wzmożona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męczliwość, przewlekłe zmęczenie z ograniczeniem codziennej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aktywności</a:t>
            </a: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czasami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pobudzenie psychoruchowe z poczuciem zwiększonego napięcia wewnętrznego, niepokoju oraz niemożnością znalezienia sobie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miejsca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 descr="C:\Users\K_Haza\AppData\Local\Microsoft\Windows\INetCache\IE\YVVQUYFH\sadn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4469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2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OBJAWY DEPRESJI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Myślenie depresyjne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- to pesymistyczna ocena własnej przeszłości, teraźniejszości i przyszłości,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utrata poczucia własnej wartości, zaniżona samoocena, poczucie bycia bezwartościowym, niepotrzebnym</a:t>
            </a:r>
          </a:p>
          <a:p>
            <a:pPr marL="0" indent="0">
              <a:buNone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Lęk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poczucie stale utrzymującego się lęku, trudno określić, czego konkretnego człowiek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się boi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(lęk nieokreślony)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często jest umiejscawiany przez pacjenta gdzieś w środku ciała, na przykład w klatce piersiowej</a:t>
            </a:r>
          </a:p>
          <a:p>
            <a:pPr marL="0" indent="0">
              <a:buNone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Narastające poczucie utraty sensu życia, bezsens życia, poczucie beznadziejności, myśli rezygnacyjne, myśli o śmierci</a:t>
            </a: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może to być pragnienie śmierci drogą naturalną („chciałbym usnąć i więcej się nie obudzić”, „proszę Boga o śmierć”, „chciałbym ulec jakiemuś wypadkowi”)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myśli samobójcze pojawiają się często wbrew woli pacjenta, który stara się sobie z nimi radzić, ignorować je, ale z czasem staje się to coraz trudniejsze. Często wtedy pacjent „woła o pomoc”, m.in. informując o tym otaczające osoby. W skrajnych przypadkach pacjent zaczyna myśleć, w jaki konkretny sposób popełni samobójstwo (tendencje samobójcze). Może być ono szczegółowo zaplanowane, ale też może być impulsywne – nieplanowane i nagłe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myśli rezygnacyjne, o śmierci, o samobójstwie również są bezwzględnym wskazaniem do konsultacji psychiatrycznej</a:t>
            </a:r>
          </a:p>
          <a:p>
            <a:endParaRPr lang="pl-PL" dirty="0"/>
          </a:p>
        </p:txBody>
      </p:sp>
      <p:pic>
        <p:nvPicPr>
          <p:cNvPr id="4" name="Picture 6" descr="C:\Users\K_Haza\AppData\Local\Microsoft\Windows\INetCache\IE\YVVQUYFH\sadn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4469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18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INNE OBJAWY W PRZEBIEGU DEPRESJI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Zaburzenie koncentracji uwagi, poczucie pogorszenia pamięci i funkcji poznawczych</a:t>
            </a:r>
          </a:p>
          <a:p>
            <a:pPr marL="0" indent="0" algn="just">
              <a:buNone/>
            </a:pPr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stępują wraz z postępującym leczeniem i poprawą nastroju</a:t>
            </a:r>
          </a:p>
          <a:p>
            <a:pPr marL="0" indent="0" algn="just">
              <a:buNone/>
            </a:pPr>
            <a:endParaRPr lang="pl-PL" sz="6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Zaburzenia snu</a:t>
            </a:r>
          </a:p>
          <a:p>
            <a:pPr marL="0" indent="0" algn="just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- trudnościami w zasypianiu i utrzymaniu snu, sen często jest płytki, przerywany.</a:t>
            </a:r>
          </a:p>
          <a:p>
            <a:pPr marL="0" indent="0" algn="just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charakterystyczne jest częste budzenie się w godzinach porannych (3.00–5.00 rano) z możliwością ponownego zaśnięcia przy mniejszym nasileniu depresji, albo z niemożnością ponownego zaśnięcia u osób z depresją w znacznym stopniu nasilenia.</a:t>
            </a:r>
          </a:p>
          <a:p>
            <a:pPr marL="0" indent="0" algn="just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zaburzenia snu mogą również występować pod postacią nadmiernej senności zarówno nocnej, jak i w ciągu dnia. Trudno się wtedy wybudzić ze snu nocnego, pacjenci twierdzą, że „przesypiają całą noc i cały dzień” z krótkimi przerwami</a:t>
            </a:r>
          </a:p>
          <a:p>
            <a:pPr algn="just">
              <a:buFontTx/>
              <a:buChar char="-"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Zmniejszenie lub utrata apetytu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jedzenie na siłę, zmuszanie się do jedzenia, </a:t>
            </a:r>
          </a:p>
          <a:p>
            <a:pPr marL="0" indent="0" algn="just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nadmiernie łaknienie, objadanie się nietypowe dla dotychczasowego zachowania (zwłaszcza słodkimi pokarmami. W tej sytuacji mówimy o tak zwanej atypowej depresji</a:t>
            </a:r>
          </a:p>
          <a:p>
            <a:pPr marL="0" indent="0" algn="just">
              <a:buNone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1" name="Picture 3" descr="C:\Users\K_Haza\AppData\Local\Microsoft\Windows\INetCache\IE\X7MEZTUZ\depression-and-bipol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373216"/>
            <a:ext cx="3528392" cy="13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20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INNE OBJAWY W PRZEBIEGU DEPRESJI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Spadek libido (popędu seksualnego)</a:t>
            </a:r>
          </a:p>
          <a:p>
            <a:pPr marL="0" indent="0" algn="just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- zmniejszenie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lub utrata zainteresowań sferą seksualną może nasilać depresyjne poczucie zmniejszenia własnej wartości, kobiecości, męskości, atrakcyjności. U kobiet mogą wystąpić 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zaburzenia cyklu płciowego i zaburzenia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miesiączkowania</a:t>
            </a:r>
          </a:p>
          <a:p>
            <a:pPr marL="0" indent="0">
              <a:buNone/>
            </a:pP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Dobowe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wahanie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samopoczucia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- pacjenci zazwyczaj gorzej czują się w godzinach porannych, południowych i bardzo trudno im jest rozpocząć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dzień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- w godzinach wieczornych mają wrażenie nieco lepszego samopoczucia i aktywności. </a:t>
            </a: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- w procesie postępującego leczenia depresji wieczorne godziny lepszego samopoczucia „wydłużają się” w kierunku najpierw godzin południowych, a potem rannych. Ale są też pacjenci z depresją, którzy lepiej czują się w godzinach porannych niż wieczornych, albo też nie mają poczucia dobowych wahań swojego nastroju.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3" descr="C:\Users\K_Haza\AppData\Local\Microsoft\Windows\INetCache\IE\X7MEZTUZ\depression-and-bipol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3528392" cy="135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67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DEPRESJA WŚRÓD DZIECI I MŁODZIEŻY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dirty="0" smtClean="0"/>
              <a:t>Dzieci </a:t>
            </a:r>
            <a:r>
              <a:rPr lang="pl-PL" sz="1600" dirty="0"/>
              <a:t>i młodzież w stanie depresji mają szeroki zakres deficytów poznawczych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 err="1"/>
              <a:t>nieprzystosowawczych</a:t>
            </a:r>
            <a:r>
              <a:rPr lang="pl-PL" sz="1600" dirty="0"/>
              <a:t> </a:t>
            </a:r>
            <a:r>
              <a:rPr lang="pl-PL" sz="1600" dirty="0" smtClean="0"/>
              <a:t>przekonań, </a:t>
            </a:r>
            <a:r>
              <a:rPr lang="pl-PL" sz="1600" dirty="0"/>
              <a:t>dotyczących własnej osoby, świata i </a:t>
            </a:r>
            <a:r>
              <a:rPr lang="pl-PL" sz="1600" dirty="0" smtClean="0"/>
              <a:t>przyszłości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Wczesnodziecięce</a:t>
            </a:r>
            <a:r>
              <a:rPr lang="pl-PL" sz="1600" dirty="0"/>
              <a:t>, </a:t>
            </a:r>
            <a:r>
              <a:rPr lang="pl-PL" sz="1600" dirty="0" err="1"/>
              <a:t>dezadaptacyjne</a:t>
            </a:r>
            <a:r>
              <a:rPr lang="pl-PL" sz="1600" dirty="0"/>
              <a:t> schematy poznawcze dotyczą obszaru własnej bezradności i/ lub niezasługiwania na </a:t>
            </a:r>
            <a:r>
              <a:rPr lang="pl-PL" sz="1600" dirty="0" smtClean="0"/>
              <a:t>miłość</a:t>
            </a:r>
            <a:r>
              <a:rPr lang="pl-PL" sz="1600" dirty="0"/>
              <a:t> </a:t>
            </a:r>
            <a:r>
              <a:rPr lang="pl-PL" sz="1600" dirty="0" smtClean="0"/>
              <a:t>— </a:t>
            </a:r>
            <a:r>
              <a:rPr lang="pl-PL" sz="1600" dirty="0"/>
              <a:t>przejawiają się w obserwowanych strategiach behawioralnych i </a:t>
            </a:r>
            <a:r>
              <a:rPr lang="pl-PL" sz="1600" dirty="0" smtClean="0"/>
              <a:t>poznawczych</a:t>
            </a:r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Depresja powoduje wiele negatywnych skutków w funkcjonowaniu rodzinnym, społecznym oraz szkolnym. Dzieci i młodzież mają słabe wyniki w nauce, trudności w kontaktach z członkami rodziny i z </a:t>
            </a:r>
            <a:r>
              <a:rPr lang="pl-PL" sz="1600" dirty="0" smtClean="0"/>
              <a:t>rówieśnikami</a:t>
            </a: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r>
              <a:rPr lang="pl-PL" sz="1600" dirty="0"/>
              <a:t>Depresja w okresie młodzieńczym wiąże się także ze zwiększonym ryzykiem samobójstwa, nadużywania substancji psychoaktywnych, z nasileniem się problemów </a:t>
            </a:r>
            <a:r>
              <a:rPr lang="pl-PL" sz="1600" dirty="0" err="1"/>
              <a:t>ogólnozdrowotnych</a:t>
            </a:r>
            <a:r>
              <a:rPr lang="pl-PL" sz="1600" dirty="0"/>
              <a:t>, gorszym funkcjonowaniem w pracy oraz trwałymi trudnościami interpersonalnymi w wieku dorosłym</a:t>
            </a:r>
          </a:p>
          <a:p>
            <a:pPr algn="just"/>
            <a:endParaRPr lang="pl-PL" sz="1600" dirty="0"/>
          </a:p>
          <a:p>
            <a:endParaRPr lang="pl-PL" dirty="0"/>
          </a:p>
        </p:txBody>
      </p:sp>
      <p:pic>
        <p:nvPicPr>
          <p:cNvPr id="1032" name="Picture 8" descr="C:\Users\K_Haza\AppData\Local\Microsoft\Windows\INetCache\IE\X7MEZTUZ\de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786" y="5589240"/>
            <a:ext cx="258960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0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LECZENIE DEPRESJI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6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6400" b="1" dirty="0">
                <a:latin typeface="Calibri" panose="020F0502020204030204" pitchFamily="34" charset="0"/>
                <a:cs typeface="Calibri" panose="020F0502020204030204" pitchFamily="34" charset="0"/>
              </a:rPr>
              <a:t>jednym z ujęć psychoterapeutycznych, ważne są następujące kroki: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a) stosowana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psychoedukacja oraz sformułowanie problemu 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b) nauka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kontroli nastroju i redukcji napięcia: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poprzez relaksację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, sposoby radzenia sobie z emocjami (smutkiem, złością, lękiem), rozwój strategii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zapobiegawczych</a:t>
            </a:r>
            <a:endParaRPr lang="pl-PL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c) uczenie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się nowych umiejętności społecznych, np. trening komunikacji, asertywności,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umiejętności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autoprezentacji</a:t>
            </a:r>
            <a:endParaRPr lang="pl-PL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d) stopniowa ekspozycja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na trudne sytuacje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e) ćwiczenie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wyznaczonych zadań w domu</a:t>
            </a:r>
          </a:p>
          <a:p>
            <a:pPr marL="0" indent="0">
              <a:buNone/>
            </a:pP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f) rozpoznawanie </a:t>
            </a: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nawrotu depresji i radzenie sobie z </a:t>
            </a:r>
            <a:r>
              <a:rPr lang="pl-PL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nim</a:t>
            </a:r>
          </a:p>
          <a:p>
            <a:pPr marL="0" indent="0">
              <a:buNone/>
            </a:pPr>
            <a:endParaRPr lang="pl-PL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6400" b="1" dirty="0">
                <a:latin typeface="Calibri" panose="020F0502020204030204" pitchFamily="34" charset="0"/>
                <a:cs typeface="Calibri" panose="020F0502020204030204" pitchFamily="34" charset="0"/>
              </a:rPr>
              <a:t>Psychoterapia i psychoedukacja</a:t>
            </a:r>
          </a:p>
          <a:p>
            <a:pPr marL="0" indent="0">
              <a:buNone/>
            </a:pP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a) w epizodzie depresji szczególnie zalecana jest terapia poznawczo-behawioralna, skierowana na rozwiązywanie problemów, wspierająca</a:t>
            </a:r>
          </a:p>
          <a:p>
            <a:pPr marL="0" indent="0">
              <a:buNone/>
            </a:pPr>
            <a:r>
              <a:rPr lang="pl-PL" sz="6400" dirty="0">
                <a:latin typeface="Calibri" panose="020F0502020204030204" pitchFamily="34" charset="0"/>
                <a:cs typeface="Calibri" panose="020F0502020204030204" pitchFamily="34" charset="0"/>
              </a:rPr>
              <a:t>b) stosowana w przypadku  depresji sezonowej, czyli występującej w okresie jesienno-zimowym i/lub zimowo-wiosennym</a:t>
            </a:r>
          </a:p>
          <a:p>
            <a:pPr marL="0" indent="0">
              <a:buNone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6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pic>
        <p:nvPicPr>
          <p:cNvPr id="4" name="Picture 4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188640"/>
            <a:ext cx="116403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LECZENIE DEPRESJI</a:t>
            </a:r>
            <a:endParaRPr lang="pl-P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Farmakoterapia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a) leki przeciwdepresyjne powinny być dobierane odpowiednio do objawów występujących u danego chorego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b) poprawa może być odczuwana dopiero po 2 - 4 tygodniach farmakoterapii</a:t>
            </a:r>
          </a:p>
          <a:p>
            <a:pPr marL="0" indent="0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c) prawidłowo prowadzone leczenie farmakologiczne daje zadowalającą poprawę u ok. 70% pacjentów już po pierwszej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kuracji</a:t>
            </a: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Fototerapia</a:t>
            </a:r>
          </a:p>
          <a:p>
            <a:pPr>
              <a:buAutoNum type="alphaLcParenR"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polega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na powtarzalnej ekspozycji na światło o określonym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natężeniu</a:t>
            </a:r>
          </a:p>
          <a:p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Elektrowstrząsy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a) stosowane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 przypadku niepowodzenia prawidłowo prowadzonej farmakoterapii, także wtedy, gdy stan chorego wymaga interwencji, ale podanie leków jest przeciwwskazane lub w sytuacji, gdy depresja i jej skutki zagrażają życiu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pacjenta</a:t>
            </a:r>
          </a:p>
          <a:p>
            <a:pPr marL="0" indent="0">
              <a:buNone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AutoNum type="alphaLcParenR"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2" name="Picture 4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16403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130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277</Words>
  <Application>Microsoft Office PowerPoint</Application>
  <PresentationFormat>Pokaz na ekranie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MIĘDZYNARODOWY DZIEŃ WALKI  Z DEPRESJĄ - 23 LUTEGO </vt:lpstr>
      <vt:lpstr>CZYM JEST DEPRESJA?</vt:lpstr>
      <vt:lpstr>OBJAWY DEPRESJI</vt:lpstr>
      <vt:lpstr>OBJAWY DEPRESJI</vt:lpstr>
      <vt:lpstr>INNE OBJAWY W PRZEBIEGU DEPRESJI</vt:lpstr>
      <vt:lpstr>INNE OBJAWY W PRZEBIEGU DEPRESJI</vt:lpstr>
      <vt:lpstr>DEPRESJA WŚRÓD DZIECI I MŁODZIEŻY</vt:lpstr>
      <vt:lpstr>LECZENIE DEPRESJI</vt:lpstr>
      <vt:lpstr>LECZENIE DEPRESJI</vt:lpstr>
      <vt:lpstr>LECZENIE DEPRESJI</vt:lpstr>
      <vt:lpstr>DEPRESJA - ZAPAMIĘTAJ!</vt:lpstr>
      <vt:lpstr>POMOC - 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MIĘDZYNARODOWY DZIEŃ WALKI Z DEPRESJĄ 23 LUTY</dc:title>
  <dc:creator>K_Haza</dc:creator>
  <cp:lastModifiedBy>SSP 72</cp:lastModifiedBy>
  <cp:revision>34</cp:revision>
  <dcterms:created xsi:type="dcterms:W3CDTF">2022-02-14T10:52:31Z</dcterms:created>
  <dcterms:modified xsi:type="dcterms:W3CDTF">2022-02-23T10:00:11Z</dcterms:modified>
</cp:coreProperties>
</file>